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8046" autoAdjust="0"/>
  </p:normalViewPr>
  <p:slideViewPr>
    <p:cSldViewPr>
      <p:cViewPr varScale="1">
        <p:scale>
          <a:sx n="88" d="100"/>
          <a:sy n="88" d="100"/>
        </p:scale>
        <p:origin x="202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8226E-54DB-4DFF-878A-AD9EA71AAD80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658AE-3590-4946-BFDB-21726D53671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76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104092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776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914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33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35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179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555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222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24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878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7048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654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9E798-FDAF-4823-9166-64D42BC4D0B2}" type="datetimeFigureOut">
              <a:rPr lang="es-MX" smtClean="0"/>
              <a:t>21/07/2017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6D486-C619-49A9-AF0A-61F0515EBA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195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330450" y="144463"/>
            <a:ext cx="4478338" cy="459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s-MX" altLang="es-MX" b="1" dirty="0"/>
              <a:t>NOMBRE DEL PROVEEDOR</a:t>
            </a:r>
            <a:r>
              <a:rPr lang="es-MX" altLang="es-MX" b="1" dirty="0" smtClean="0"/>
              <a:t>:</a:t>
            </a:r>
            <a:r>
              <a:rPr lang="es-MX" altLang="es-MX" dirty="0" smtClean="0"/>
              <a:t>.</a:t>
            </a:r>
            <a:endParaRPr lang="es-MX" altLang="es-MX" dirty="0"/>
          </a:p>
          <a:p>
            <a:pPr>
              <a:lnSpc>
                <a:spcPct val="120000"/>
              </a:lnSpc>
            </a:pPr>
            <a:r>
              <a:rPr lang="es-MX" altLang="es-MX" b="1" dirty="0" smtClean="0"/>
              <a:t>DOMICILIO </a:t>
            </a:r>
            <a:r>
              <a:rPr lang="es-MX" altLang="es-MX" b="1" dirty="0"/>
              <a:t>DEL </a:t>
            </a:r>
            <a:r>
              <a:rPr lang="es-MX" altLang="es-MX" b="1" dirty="0" smtClean="0"/>
              <a:t>PROVEEDOR</a:t>
            </a:r>
            <a:endParaRPr lang="es-MX" altLang="es-MX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s-MX" altLang="es-MX" b="1" dirty="0" smtClean="0"/>
              <a:t>REGISTRO </a:t>
            </a:r>
            <a:r>
              <a:rPr lang="es-MX" altLang="es-MX" b="1" dirty="0"/>
              <a:t>FEDERAL DE </a:t>
            </a:r>
            <a:r>
              <a:rPr lang="es-MX" altLang="es-MX" b="1" dirty="0" smtClean="0"/>
              <a:t>CONTRIBUYENTES:                                 TELÉFONO</a:t>
            </a:r>
            <a:r>
              <a:rPr lang="es-MX" altLang="es-MX" b="1" dirty="0"/>
              <a:t>: </a:t>
            </a:r>
            <a:r>
              <a:rPr lang="es-MX" altLang="es-MX" u="sng" dirty="0" smtClean="0">
                <a:solidFill>
                  <a:schemeClr val="bg1"/>
                </a:solidFill>
              </a:rPr>
              <a:t>(</a:t>
            </a:r>
            <a:r>
              <a:rPr lang="es-MX" altLang="es-MX" b="1" u="sng" dirty="0">
                <a:solidFill>
                  <a:schemeClr val="bg1"/>
                </a:solidFill>
              </a:rPr>
              <a:t>: (55) 5000-1050</a:t>
            </a:r>
            <a:endParaRPr lang="es-ES" altLang="es-MX" u="sng" dirty="0">
              <a:solidFill>
                <a:schemeClr val="bg1"/>
              </a:solidFill>
            </a:endParaRP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2330450" y="65088"/>
            <a:ext cx="4516438" cy="765175"/>
          </a:xfrm>
          <a:prstGeom prst="rect">
            <a:avLst/>
          </a:prstGeom>
          <a:noFill/>
          <a:ln w="158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6913563" y="66675"/>
            <a:ext cx="2168525" cy="75406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6870743" y="44624"/>
            <a:ext cx="2193112" cy="45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defRPr/>
            </a:pPr>
            <a:r>
              <a:rPr lang="es-ES" sz="530" b="1" dirty="0" smtClean="0"/>
              <a:t>FUNDAMENTO LEGAL DE ADJUDICACIÓN:</a:t>
            </a:r>
          </a:p>
          <a:p>
            <a:pPr algn="just">
              <a:lnSpc>
                <a:spcPct val="95000"/>
              </a:lnSpc>
              <a:defRPr/>
            </a:pPr>
            <a:r>
              <a:rPr lang="es-ES" sz="530" dirty="0">
                <a:solidFill>
                  <a:schemeClr val="bg1"/>
                </a:solidFill>
              </a:rPr>
              <a:t>22 FRAC. II, 26 FRAC. III, 28 FRAC III, 40, 41 FRACCIÓN I Y 47; DE LA LEY DE ADQUISICIONES, ARRENDAMIENTOS Y SERVICIOS DEL SECTOR PÚBLICO; 71, 72 Y 85 DE SU REGLAMENTO</a:t>
            </a: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6876502" y="418326"/>
            <a:ext cx="2184167" cy="44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104" tIns="35552" rIns="71104" bIns="35552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s-ES" sz="600" b="1" dirty="0" smtClean="0"/>
              <a:t>MODALIDAD </a:t>
            </a:r>
            <a:r>
              <a:rPr lang="es-ES" sz="600" b="1" dirty="0"/>
              <a:t>DE </a:t>
            </a:r>
            <a:r>
              <a:rPr lang="es-ES" sz="600" b="1" dirty="0" smtClean="0"/>
              <a:t> LA  ADJUDICACIÓN : 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s-ES" sz="600" b="1" dirty="0" smtClean="0"/>
              <a:t> </a:t>
            </a:r>
            <a:r>
              <a:rPr lang="es-ES" sz="600" dirty="0">
                <a:solidFill>
                  <a:schemeClr val="bg1"/>
                </a:solidFill>
              </a:rPr>
              <a:t>ADJUDICACIÓN </a:t>
            </a:r>
            <a:r>
              <a:rPr lang="es-ES" sz="600" dirty="0" smtClean="0">
                <a:solidFill>
                  <a:schemeClr val="bg1"/>
                </a:solidFill>
              </a:rPr>
              <a:t>DIRECTA INTERNACIONAL ABIERTA </a:t>
            </a:r>
            <a:r>
              <a:rPr lang="es-ES" sz="600" dirty="0">
                <a:solidFill>
                  <a:schemeClr val="bg1"/>
                </a:solidFill>
              </a:rPr>
              <a:t>No. AA-019GYR047-E8-2017 CONSOLIDADA CON EL IMSS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2335213" y="892175"/>
            <a:ext cx="4514850" cy="51435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2330450" y="1454150"/>
            <a:ext cx="4516438" cy="4476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2330450" y="1944688"/>
            <a:ext cx="4516438" cy="6953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58" name="Rectangle 14"/>
          <p:cNvSpPr>
            <a:spLocks noChangeArrowheads="1"/>
          </p:cNvSpPr>
          <p:nvPr/>
        </p:nvSpPr>
        <p:spPr bwMode="auto">
          <a:xfrm>
            <a:off x="6913563" y="890588"/>
            <a:ext cx="2166937" cy="38735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59" name="Rectangle 15"/>
          <p:cNvSpPr>
            <a:spLocks noChangeArrowheads="1"/>
          </p:cNvSpPr>
          <p:nvPr/>
        </p:nvSpPr>
        <p:spPr bwMode="auto">
          <a:xfrm>
            <a:off x="6913563" y="1335088"/>
            <a:ext cx="2166937" cy="39211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60" name="Rectangle 16"/>
          <p:cNvSpPr>
            <a:spLocks noChangeArrowheads="1"/>
          </p:cNvSpPr>
          <p:nvPr/>
        </p:nvSpPr>
        <p:spPr bwMode="auto">
          <a:xfrm>
            <a:off x="6913563" y="1782763"/>
            <a:ext cx="2166937" cy="39211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61" name="Rectangle 17"/>
          <p:cNvSpPr>
            <a:spLocks noChangeArrowheads="1"/>
          </p:cNvSpPr>
          <p:nvPr/>
        </p:nvSpPr>
        <p:spPr bwMode="auto">
          <a:xfrm>
            <a:off x="6913563" y="2247900"/>
            <a:ext cx="2166937" cy="39211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62" name="Rectangle 18"/>
          <p:cNvSpPr>
            <a:spLocks noChangeArrowheads="1"/>
          </p:cNvSpPr>
          <p:nvPr/>
        </p:nvSpPr>
        <p:spPr bwMode="auto">
          <a:xfrm>
            <a:off x="96838" y="893763"/>
            <a:ext cx="2166937" cy="39211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63" name="Rectangle 19"/>
          <p:cNvSpPr>
            <a:spLocks noChangeArrowheads="1"/>
          </p:cNvSpPr>
          <p:nvPr/>
        </p:nvSpPr>
        <p:spPr bwMode="auto">
          <a:xfrm>
            <a:off x="96838" y="1343025"/>
            <a:ext cx="2166937" cy="3905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64" name="Rectangle 20"/>
          <p:cNvSpPr>
            <a:spLocks noChangeArrowheads="1"/>
          </p:cNvSpPr>
          <p:nvPr/>
        </p:nvSpPr>
        <p:spPr bwMode="auto">
          <a:xfrm>
            <a:off x="96838" y="1787525"/>
            <a:ext cx="2166937" cy="39211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65" name="Rectangle 21"/>
          <p:cNvSpPr>
            <a:spLocks noChangeArrowheads="1"/>
          </p:cNvSpPr>
          <p:nvPr/>
        </p:nvSpPr>
        <p:spPr bwMode="auto">
          <a:xfrm>
            <a:off x="96838" y="2235200"/>
            <a:ext cx="2166937" cy="40481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66" name="Text Box 22"/>
          <p:cNvSpPr txBox="1">
            <a:spLocks noChangeArrowheads="1"/>
          </p:cNvSpPr>
          <p:nvPr/>
        </p:nvSpPr>
        <p:spPr bwMode="auto">
          <a:xfrm>
            <a:off x="114894" y="924151"/>
            <a:ext cx="1498600" cy="28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 sz="600" b="1" dirty="0"/>
              <a:t>FECHA DE FIRMA: </a:t>
            </a:r>
            <a:endParaRPr lang="es-MX" altLang="es-MX" sz="600" b="1" dirty="0" smtClean="0"/>
          </a:p>
          <a:p>
            <a:pPr eaLnBrk="1" hangingPunct="1"/>
            <a:endParaRPr lang="es-MX" altLang="es-MX" sz="200" dirty="0" smtClean="0"/>
          </a:p>
          <a:p>
            <a:pPr eaLnBrk="1" hangingPunct="1"/>
            <a:r>
              <a:rPr lang="es-MX" altLang="es-MX" sz="600" dirty="0" smtClean="0">
                <a:solidFill>
                  <a:schemeClr val="bg1"/>
                </a:solidFill>
              </a:rPr>
              <a:t>    14 DE MARZO DE 2017</a:t>
            </a:r>
            <a:endParaRPr lang="es-MX" altLang="es-MX" sz="600" dirty="0">
              <a:solidFill>
                <a:schemeClr val="bg1"/>
              </a:solidFill>
            </a:endParaRPr>
          </a:p>
        </p:txBody>
      </p:sp>
      <p:sp>
        <p:nvSpPr>
          <p:cNvPr id="2067" name="Text Box 23"/>
          <p:cNvSpPr txBox="1">
            <a:spLocks noChangeArrowheads="1"/>
          </p:cNvSpPr>
          <p:nvPr/>
        </p:nvSpPr>
        <p:spPr bwMode="auto">
          <a:xfrm>
            <a:off x="102181" y="1362628"/>
            <a:ext cx="2117725" cy="47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 b="1" dirty="0"/>
              <a:t>NÚMERO DE PEDIDO </a:t>
            </a:r>
            <a:r>
              <a:rPr lang="es-MX" altLang="es-MX" b="1" dirty="0" smtClean="0"/>
              <a:t> </a:t>
            </a:r>
            <a:endParaRPr lang="es-MX" altLang="es-MX" b="1" dirty="0"/>
          </a:p>
          <a:p>
            <a:pPr eaLnBrk="1" hangingPunct="1"/>
            <a:r>
              <a:rPr lang="es-MX" altLang="es-MX" sz="600" b="1" dirty="0" smtClean="0">
                <a:solidFill>
                  <a:schemeClr val="bg1"/>
                </a:solidFill>
              </a:rPr>
              <a:t>                                           </a:t>
            </a:r>
            <a:r>
              <a:rPr lang="es-MX" altLang="es-MX" b="1" dirty="0" smtClean="0">
                <a:solidFill>
                  <a:schemeClr val="bg1"/>
                </a:solidFill>
              </a:rPr>
              <a:t>HRAEI-AD-023-2017</a:t>
            </a:r>
            <a:endParaRPr lang="es-MX" altLang="es-MX" b="1" dirty="0">
              <a:solidFill>
                <a:schemeClr val="bg1"/>
              </a:solidFill>
            </a:endParaRPr>
          </a:p>
          <a:p>
            <a:pPr eaLnBrk="1" hangingPunct="1"/>
            <a:endParaRPr lang="es-MX" altLang="es-MX" sz="600" dirty="0"/>
          </a:p>
          <a:p>
            <a:pPr eaLnBrk="1" hangingPunct="1"/>
            <a:endParaRPr lang="es-MX" altLang="es-MX" sz="600" dirty="0"/>
          </a:p>
        </p:txBody>
      </p:sp>
      <p:sp>
        <p:nvSpPr>
          <p:cNvPr id="2068" name="Text Box 24"/>
          <p:cNvSpPr txBox="1">
            <a:spLocks noChangeArrowheads="1"/>
          </p:cNvSpPr>
          <p:nvPr/>
        </p:nvSpPr>
        <p:spPr bwMode="auto">
          <a:xfrm>
            <a:off x="118207" y="2318607"/>
            <a:ext cx="2117725" cy="23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MX" altLang="es-MX" sz="600" b="1" dirty="0"/>
              <a:t>PARTIDAS PRESUPUESTARIAS: </a:t>
            </a:r>
            <a:endParaRPr lang="es-MX" altLang="es-MX" sz="600" dirty="0"/>
          </a:p>
          <a:p>
            <a:pPr algn="just">
              <a:lnSpc>
                <a:spcPct val="90000"/>
              </a:lnSpc>
            </a:pPr>
            <a:r>
              <a:rPr lang="es-MX" altLang="es-MX" sz="600" dirty="0">
                <a:solidFill>
                  <a:schemeClr val="bg1"/>
                </a:solidFill>
              </a:rPr>
              <a:t>25301 MEDICINAS Y PRODUCTOS FARMACEUTICOS</a:t>
            </a:r>
            <a:endParaRPr lang="es-MX" altLang="es-MX" sz="100" b="1" dirty="0">
              <a:solidFill>
                <a:schemeClr val="bg1"/>
              </a:solidFill>
            </a:endParaRPr>
          </a:p>
        </p:txBody>
      </p:sp>
      <p:sp>
        <p:nvSpPr>
          <p:cNvPr id="2070" name="Text Box 27"/>
          <p:cNvSpPr txBox="1">
            <a:spLocks noChangeArrowheads="1"/>
          </p:cNvSpPr>
          <p:nvPr/>
        </p:nvSpPr>
        <p:spPr bwMode="auto">
          <a:xfrm>
            <a:off x="2330450" y="1509939"/>
            <a:ext cx="4440238" cy="34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 sz="600" b="1" dirty="0"/>
              <a:t>VIGENCIA DEL PEDIDO</a:t>
            </a:r>
            <a:r>
              <a:rPr lang="es-MX" altLang="es-MX" sz="600" dirty="0"/>
              <a:t>: </a:t>
            </a:r>
          </a:p>
          <a:p>
            <a:pPr eaLnBrk="1" hangingPunct="1"/>
            <a:endParaRPr lang="es-MX" altLang="es-MX" sz="600" dirty="0"/>
          </a:p>
          <a:p>
            <a:r>
              <a:rPr lang="es-MX" altLang="es-MX" sz="600" dirty="0" smtClean="0">
                <a:solidFill>
                  <a:schemeClr val="bg1"/>
                </a:solidFill>
              </a:rPr>
              <a:t>14 DE MARZO DE 2017  </a:t>
            </a:r>
            <a:r>
              <a:rPr lang="es-MX" altLang="es-MX" sz="600" dirty="0">
                <a:solidFill>
                  <a:schemeClr val="bg1"/>
                </a:solidFill>
              </a:rPr>
              <a:t>AL </a:t>
            </a:r>
            <a:r>
              <a:rPr lang="es-MX" altLang="es-MX" sz="600" dirty="0" smtClean="0">
                <a:solidFill>
                  <a:schemeClr val="bg1"/>
                </a:solidFill>
              </a:rPr>
              <a:t>31 DE DICIEMBRE DE 2017 </a:t>
            </a:r>
            <a:endParaRPr lang="es-MX" altLang="es-MX" sz="600" dirty="0">
              <a:solidFill>
                <a:schemeClr val="bg1"/>
              </a:solidFill>
            </a:endParaRPr>
          </a:p>
        </p:txBody>
      </p:sp>
      <p:sp>
        <p:nvSpPr>
          <p:cNvPr id="2071" name="Text Box 28"/>
          <p:cNvSpPr txBox="1">
            <a:spLocks noChangeArrowheads="1"/>
          </p:cNvSpPr>
          <p:nvPr/>
        </p:nvSpPr>
        <p:spPr bwMode="auto">
          <a:xfrm>
            <a:off x="2292350" y="866775"/>
            <a:ext cx="4491038" cy="71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 b="1" dirty="0"/>
              <a:t>LUGAR DE ENTREGA DE LOS BIENES (CONDICIONES ESPECIALES): </a:t>
            </a:r>
          </a:p>
          <a:p>
            <a:pPr eaLnBrk="1" hangingPunct="1"/>
            <a:r>
              <a:rPr lang="es-MX" altLang="es-MX" dirty="0" smtClean="0">
                <a:solidFill>
                  <a:schemeClr val="bg1"/>
                </a:solidFill>
              </a:rPr>
              <a:t>ALMACEN </a:t>
            </a:r>
            <a:r>
              <a:rPr lang="es-MX" altLang="es-MX" dirty="0">
                <a:solidFill>
                  <a:schemeClr val="bg1"/>
                </a:solidFill>
              </a:rPr>
              <a:t>GENERAL DEL HOSPITAL REGIONAL DE ALTA ESPECIALIDAD DE IXTAPALUCA  UBICADO EN </a:t>
            </a:r>
            <a:r>
              <a:rPr lang="es-MX" altLang="es-MX" dirty="0" smtClean="0">
                <a:solidFill>
                  <a:schemeClr val="bg1"/>
                </a:solidFill>
              </a:rPr>
              <a:t>LACARRETERA </a:t>
            </a:r>
            <a:r>
              <a:rPr lang="es-MX" altLang="es-MX" dirty="0">
                <a:solidFill>
                  <a:schemeClr val="bg1"/>
                </a:solidFill>
              </a:rPr>
              <a:t>FEDERAL MÉXICO-PUEBLA KM. 34.5, ZOQUIAPAN, IXTAPALUCA, ESTADO DE MÉXICO, C.P. 56530</a:t>
            </a:r>
          </a:p>
          <a:p>
            <a:pPr eaLnBrk="1" hangingPunct="1"/>
            <a:endParaRPr lang="es-MX" altLang="es-MX" b="1" dirty="0"/>
          </a:p>
          <a:p>
            <a:pPr eaLnBrk="1" hangingPunct="1"/>
            <a:endParaRPr lang="es-MX" altLang="es-MX" dirty="0"/>
          </a:p>
        </p:txBody>
      </p:sp>
      <p:sp>
        <p:nvSpPr>
          <p:cNvPr id="2072" name="Line 29"/>
          <p:cNvSpPr>
            <a:spLocks noChangeShapeType="1"/>
          </p:cNvSpPr>
          <p:nvPr/>
        </p:nvSpPr>
        <p:spPr bwMode="auto">
          <a:xfrm>
            <a:off x="2225675" y="1776610"/>
            <a:ext cx="0" cy="3921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endParaRPr lang="es-MX"/>
          </a:p>
        </p:txBody>
      </p:sp>
      <p:sp>
        <p:nvSpPr>
          <p:cNvPr id="2073" name="Text Box 30"/>
          <p:cNvSpPr txBox="1">
            <a:spLocks noChangeArrowheads="1"/>
          </p:cNvSpPr>
          <p:nvPr/>
        </p:nvSpPr>
        <p:spPr bwMode="auto">
          <a:xfrm>
            <a:off x="2335213" y="1936019"/>
            <a:ext cx="45243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5000"/>
              </a:lnSpc>
              <a:spcAft>
                <a:spcPts val="400"/>
              </a:spcAft>
            </a:pPr>
            <a:r>
              <a:rPr lang="es-MX" altLang="es-MX" sz="600" b="1" dirty="0"/>
              <a:t>FUNDAMENTO LEGAL Y PLAZO PARA EFECTUAR EL PAGO:</a:t>
            </a:r>
            <a:endParaRPr lang="es-ES" altLang="es-MX" sz="600" dirty="0"/>
          </a:p>
          <a:p>
            <a:pPr algn="just" eaLnBrk="1" hangingPunct="1"/>
            <a:r>
              <a:rPr lang="es-ES" altLang="es-MX" sz="600" dirty="0"/>
              <a:t>CON FUNDAMENTO EN EL ARTÍCULO 51 DE LA LEY DE ADQUISICIONES, ARRENDAMIENTOS Y SERVICIOS DEL SECTOR PÚBLICO, LOS PAGOS QUE SE GENEREN SE REALIZARÁN EN MONEDA NACIONAL, AL TÉRMINO DE LAS ENTREGAS DE LOS BIENES ACEPTADOS A ENTERA SATISFACCIÓN DEL ADMINISTRADOR DEL PEDIDO, DENTRO DE LOS VEINTE (20) DÍAS NATURALES POSTERIORES A LA ENTREGA DE LA(S) FACTURA(S) PREVIA ACEPTACIÓN DE LOS BIENES. </a:t>
            </a:r>
          </a:p>
          <a:p>
            <a:pPr algn="just" eaLnBrk="1" hangingPunct="1"/>
            <a:r>
              <a:rPr lang="es-MX" altLang="es-MX" sz="600" dirty="0"/>
              <a:t>. </a:t>
            </a:r>
            <a:endParaRPr lang="es-MX" altLang="es-MX" sz="600" b="1" dirty="0"/>
          </a:p>
        </p:txBody>
      </p:sp>
      <p:sp>
        <p:nvSpPr>
          <p:cNvPr id="2074" name="Text Box 31"/>
          <p:cNvSpPr txBox="1">
            <a:spLocks noChangeArrowheads="1"/>
          </p:cNvSpPr>
          <p:nvPr/>
        </p:nvSpPr>
        <p:spPr bwMode="auto">
          <a:xfrm>
            <a:off x="6913563" y="1335088"/>
            <a:ext cx="217805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 sz="600" b="1" dirty="0"/>
              <a:t>MONTO DE LA PÓLIZA DE GARANTIA DE CUMPLIMIENTO:  </a:t>
            </a:r>
            <a:r>
              <a:rPr lang="es-MX" altLang="es-MX" sz="600" dirty="0" smtClean="0">
                <a:solidFill>
                  <a:schemeClr val="bg1"/>
                </a:solidFill>
              </a:rPr>
              <a:t>10% (DIEZ POR CIENTO) DEL MONTO MÁXIMO TOTAL DEL PEDIDO </a:t>
            </a:r>
            <a:endParaRPr lang="es-MX" altLang="es-MX" sz="600" dirty="0">
              <a:solidFill>
                <a:schemeClr val="bg1"/>
              </a:solidFill>
            </a:endParaRPr>
          </a:p>
        </p:txBody>
      </p:sp>
      <p:sp>
        <p:nvSpPr>
          <p:cNvPr id="2075" name="Text Box 32"/>
          <p:cNvSpPr txBox="1">
            <a:spLocks noChangeArrowheads="1"/>
          </p:cNvSpPr>
          <p:nvPr/>
        </p:nvSpPr>
        <p:spPr bwMode="auto">
          <a:xfrm>
            <a:off x="6894513" y="874713"/>
            <a:ext cx="2116137" cy="34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s-MX" sz="600" b="1" dirty="0"/>
              <a:t>PORCENTAJE DE PENA CONVENCIONAL: </a:t>
            </a:r>
          </a:p>
          <a:p>
            <a:pPr algn="just" eaLnBrk="1" hangingPunct="1">
              <a:defRPr/>
            </a:pPr>
            <a:r>
              <a:rPr lang="es-ES" sz="600" dirty="0" smtClean="0">
                <a:solidFill>
                  <a:schemeClr val="bg1"/>
                </a:solidFill>
              </a:rPr>
              <a:t>1 % (UNO POR CIENTO) POR DÍA NATURAL DE ATRASO, HASTA POR CUATRO DÍAS</a:t>
            </a:r>
            <a:r>
              <a:rPr lang="es-ES" sz="600" dirty="0" smtClean="0"/>
              <a:t>.</a:t>
            </a:r>
            <a:endParaRPr lang="es-MX" sz="600" dirty="0"/>
          </a:p>
        </p:txBody>
      </p:sp>
      <p:sp>
        <p:nvSpPr>
          <p:cNvPr id="2076" name="Text Box 33"/>
          <p:cNvSpPr txBox="1">
            <a:spLocks noChangeArrowheads="1"/>
          </p:cNvSpPr>
          <p:nvPr/>
        </p:nvSpPr>
        <p:spPr bwMode="auto">
          <a:xfrm>
            <a:off x="6909231" y="1850541"/>
            <a:ext cx="2116137" cy="16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 sz="600" b="1" dirty="0"/>
              <a:t>PORCENTAJE DE DEDUCTIVAS</a:t>
            </a:r>
            <a:r>
              <a:rPr lang="es-MX" altLang="es-MX" sz="600" b="1" dirty="0" smtClean="0"/>
              <a:t>: </a:t>
            </a:r>
            <a:r>
              <a:rPr lang="es-MX" altLang="es-MX" sz="600" dirty="0" smtClean="0"/>
              <a:t> </a:t>
            </a:r>
            <a:r>
              <a:rPr lang="es-MX" altLang="es-MX" sz="600" dirty="0" smtClean="0">
                <a:solidFill>
                  <a:schemeClr val="bg1"/>
                </a:solidFill>
              </a:rPr>
              <a:t>NO APLICA</a:t>
            </a:r>
            <a:endParaRPr lang="es-MX" altLang="es-MX" sz="600" dirty="0">
              <a:solidFill>
                <a:schemeClr val="bg1"/>
              </a:solidFill>
            </a:endParaRPr>
          </a:p>
        </p:txBody>
      </p:sp>
      <p:sp>
        <p:nvSpPr>
          <p:cNvPr id="2077" name="Text Box 34"/>
          <p:cNvSpPr txBox="1">
            <a:spLocks noChangeArrowheads="1"/>
          </p:cNvSpPr>
          <p:nvPr/>
        </p:nvSpPr>
        <p:spPr bwMode="auto">
          <a:xfrm>
            <a:off x="6913563" y="2235200"/>
            <a:ext cx="211613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MX" altLang="es-MX" sz="600" b="1" dirty="0"/>
              <a:t>ANTICIPO:</a:t>
            </a:r>
          </a:p>
          <a:p>
            <a:pPr eaLnBrk="1" hangingPunct="1">
              <a:lnSpc>
                <a:spcPct val="150000"/>
              </a:lnSpc>
            </a:pPr>
            <a:r>
              <a:rPr lang="es-MX" altLang="es-MX" sz="600" dirty="0">
                <a:solidFill>
                  <a:schemeClr val="bg1"/>
                </a:solidFill>
              </a:rPr>
              <a:t>NO APLICA</a:t>
            </a:r>
            <a:endParaRPr lang="es-MX" altLang="es-MX" sz="600" b="1" dirty="0">
              <a:solidFill>
                <a:schemeClr val="bg1"/>
              </a:solidFill>
            </a:endParaRPr>
          </a:p>
          <a:p>
            <a:pPr eaLnBrk="1" hangingPunct="1"/>
            <a:endParaRPr lang="es-MX" altLang="es-MX" sz="300" b="1" dirty="0"/>
          </a:p>
        </p:txBody>
      </p:sp>
      <p:sp>
        <p:nvSpPr>
          <p:cNvPr id="2078" name="Rectangle 35"/>
          <p:cNvSpPr>
            <a:spLocks noChangeArrowheads="1"/>
          </p:cNvSpPr>
          <p:nvPr/>
        </p:nvSpPr>
        <p:spPr bwMode="auto">
          <a:xfrm>
            <a:off x="96838" y="2741613"/>
            <a:ext cx="8985250" cy="17049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/>
              <a:t> </a:t>
            </a:r>
          </a:p>
        </p:txBody>
      </p:sp>
      <p:sp>
        <p:nvSpPr>
          <p:cNvPr id="2079" name="Rectangle 36"/>
          <p:cNvSpPr>
            <a:spLocks noChangeArrowheads="1"/>
          </p:cNvSpPr>
          <p:nvPr/>
        </p:nvSpPr>
        <p:spPr bwMode="auto">
          <a:xfrm>
            <a:off x="96838" y="4579938"/>
            <a:ext cx="8983662" cy="3079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1104" tIns="35552" rIns="71104" bIns="35552" anchor="ctr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80" name="Line 40"/>
          <p:cNvSpPr>
            <a:spLocks noChangeShapeType="1"/>
          </p:cNvSpPr>
          <p:nvPr/>
        </p:nvSpPr>
        <p:spPr bwMode="auto">
          <a:xfrm flipV="1">
            <a:off x="107950" y="2998788"/>
            <a:ext cx="8961438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endParaRPr lang="es-MX"/>
          </a:p>
        </p:txBody>
      </p:sp>
      <p:sp>
        <p:nvSpPr>
          <p:cNvPr id="2081" name="Line 51"/>
          <p:cNvSpPr>
            <a:spLocks noChangeShapeType="1"/>
          </p:cNvSpPr>
          <p:nvPr/>
        </p:nvSpPr>
        <p:spPr bwMode="auto">
          <a:xfrm flipH="1">
            <a:off x="6372200" y="2741612"/>
            <a:ext cx="0" cy="17049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endParaRPr lang="es-MX"/>
          </a:p>
        </p:txBody>
      </p:sp>
      <p:sp>
        <p:nvSpPr>
          <p:cNvPr id="2082" name="Text Box 55"/>
          <p:cNvSpPr txBox="1">
            <a:spLocks noChangeArrowheads="1"/>
          </p:cNvSpPr>
          <p:nvPr/>
        </p:nvSpPr>
        <p:spPr bwMode="auto">
          <a:xfrm>
            <a:off x="85376" y="2746429"/>
            <a:ext cx="6228580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sz="900" b="1" dirty="0"/>
              <a:t>DESCRIPCIÓN DE LOS BIENES</a:t>
            </a:r>
            <a:endParaRPr lang="es-ES" altLang="es-MX" sz="900" b="1" dirty="0"/>
          </a:p>
        </p:txBody>
      </p:sp>
      <p:sp>
        <p:nvSpPr>
          <p:cNvPr id="2083" name="Text Box 57"/>
          <p:cNvSpPr txBox="1">
            <a:spLocks noChangeArrowheads="1"/>
          </p:cNvSpPr>
          <p:nvPr/>
        </p:nvSpPr>
        <p:spPr bwMode="auto">
          <a:xfrm>
            <a:off x="107950" y="4579938"/>
            <a:ext cx="89836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s-ES" altLang="es-MX" dirty="0"/>
              <a:t>LEÍDO POR LAS PARTES Y ENTERADAS DE SU CONTENIDO Y ALCANCE LEGAL, SE FIRMA EL PRESENTE PEDIDO </a:t>
            </a:r>
            <a:r>
              <a:rPr lang="es-ES" altLang="es-MX" dirty="0" smtClean="0"/>
              <a:t>Y </a:t>
            </a:r>
            <a:r>
              <a:rPr lang="es-ES" altLang="es-MX" dirty="0"/>
              <a:t>SU ANEXO ÚNICO, EL CUAL FORMA PARTE INTEGRANTE DEL MISMO, </a:t>
            </a:r>
            <a:r>
              <a:rPr lang="es-ES" altLang="es-MX" dirty="0" smtClean="0"/>
              <a:t>POR QUINTUPLICADO </a:t>
            </a:r>
            <a:r>
              <a:rPr lang="es-ES" altLang="es-MX" dirty="0"/>
              <a:t>POR LOS QUE EN ÉL INTERVINIERON, COMO CONSTANCIA DE SU ACEPTACIÓN.</a:t>
            </a:r>
          </a:p>
        </p:txBody>
      </p:sp>
      <p:sp>
        <p:nvSpPr>
          <p:cNvPr id="2084" name="Line 58"/>
          <p:cNvSpPr>
            <a:spLocks noChangeShapeType="1"/>
          </p:cNvSpPr>
          <p:nvPr/>
        </p:nvSpPr>
        <p:spPr bwMode="auto">
          <a:xfrm>
            <a:off x="1595438" y="885825"/>
            <a:ext cx="0" cy="393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endParaRPr lang="es-MX"/>
          </a:p>
        </p:txBody>
      </p:sp>
      <p:sp>
        <p:nvSpPr>
          <p:cNvPr id="2085" name="Text Box 72"/>
          <p:cNvSpPr txBox="1">
            <a:spLocks noChangeArrowheads="1"/>
          </p:cNvSpPr>
          <p:nvPr/>
        </p:nvSpPr>
        <p:spPr bwMode="auto">
          <a:xfrm>
            <a:off x="122238" y="652463"/>
            <a:ext cx="911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s-MX" altLang="es-MX" sz="500"/>
          </a:p>
        </p:txBody>
      </p:sp>
      <p:sp>
        <p:nvSpPr>
          <p:cNvPr id="2086" name="Text Box 73"/>
          <p:cNvSpPr txBox="1">
            <a:spLocks noChangeArrowheads="1"/>
          </p:cNvSpPr>
          <p:nvPr/>
        </p:nvSpPr>
        <p:spPr bwMode="auto">
          <a:xfrm>
            <a:off x="1027113" y="73025"/>
            <a:ext cx="13081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/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MX" sz="500" dirty="0"/>
              <a:t>HOSPITAL REGIONAL DE ALTA ESPECIALIDAD DE IXTAPALUCA</a:t>
            </a:r>
          </a:p>
          <a:p>
            <a:pPr eaLnBrk="1" hangingPunct="1"/>
            <a:endParaRPr lang="es-ES" altLang="es-MX" sz="200" dirty="0"/>
          </a:p>
          <a:p>
            <a:pPr eaLnBrk="1" hangingPunct="1"/>
            <a:r>
              <a:rPr lang="es-ES" altLang="es-MX" sz="500" dirty="0"/>
              <a:t>DIRECCIÓN DE ADMINISTRACIÓN Y FINANZAS</a:t>
            </a:r>
          </a:p>
          <a:p>
            <a:pPr eaLnBrk="1" hangingPunct="1"/>
            <a:endParaRPr lang="es-ES" altLang="es-MX" sz="200" dirty="0"/>
          </a:p>
          <a:p>
            <a:pPr eaLnBrk="1" hangingPunct="1"/>
            <a:r>
              <a:rPr lang="es-ES" altLang="es-MX" sz="500" dirty="0"/>
              <a:t>SUBDIRECCIÓN DE RECURSOS MATERIALES </a:t>
            </a:r>
          </a:p>
        </p:txBody>
      </p:sp>
      <p:sp>
        <p:nvSpPr>
          <p:cNvPr id="2087" name="Text Box 75"/>
          <p:cNvSpPr txBox="1">
            <a:spLocks noChangeArrowheads="1"/>
          </p:cNvSpPr>
          <p:nvPr/>
        </p:nvSpPr>
        <p:spPr bwMode="auto">
          <a:xfrm>
            <a:off x="119063" y="2985946"/>
            <a:ext cx="6253137" cy="114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90000"/>
              </a:lnSpc>
              <a:spcAft>
                <a:spcPts val="300"/>
              </a:spcAft>
            </a:pPr>
            <a:r>
              <a:rPr lang="es-ES" altLang="es-MX" sz="800" dirty="0">
                <a:latin typeface="Arial Narrow" pitchFamily="34" charset="0"/>
              </a:rPr>
              <a:t>LA ADQUISICIÓN DE </a:t>
            </a:r>
            <a:r>
              <a:rPr lang="es-MX" altLang="es-MX" sz="800" dirty="0" smtClean="0">
                <a:latin typeface="Arial Narrow" pitchFamily="34" charset="0"/>
              </a:rPr>
              <a:t>MEDICAMENTOS </a:t>
            </a:r>
            <a:r>
              <a:rPr lang="es-MX" altLang="es-MX" sz="800" dirty="0" smtClean="0">
                <a:solidFill>
                  <a:schemeClr val="bg1"/>
                </a:solidFill>
                <a:latin typeface="Arial Narrow" pitchFamily="34" charset="0"/>
              </a:rPr>
              <a:t>GRUPO 010, </a:t>
            </a:r>
            <a:r>
              <a:rPr lang="es-ES" altLang="es-MX" sz="800" dirty="0" smtClean="0">
                <a:solidFill>
                  <a:schemeClr val="bg1"/>
                </a:solidFill>
                <a:latin typeface="Arial Narrow" pitchFamily="34" charset="0"/>
              </a:rPr>
              <a:t>CON </a:t>
            </a:r>
            <a:r>
              <a:rPr lang="es-ES" altLang="es-MX" sz="800" dirty="0">
                <a:solidFill>
                  <a:schemeClr val="bg1"/>
                </a:solidFill>
                <a:latin typeface="Arial Narrow" pitchFamily="34" charset="0"/>
              </a:rPr>
              <a:t>LAS CARACTERÍSTICAS, ESPECIFICACIONES Y PRECIOS </a:t>
            </a:r>
            <a:r>
              <a:rPr lang="es-ES" altLang="es-MX" sz="800" dirty="0" smtClean="0">
                <a:solidFill>
                  <a:schemeClr val="bg1"/>
                </a:solidFill>
                <a:latin typeface="Arial Narrow" pitchFamily="34" charset="0"/>
              </a:rPr>
              <a:t>UNITARIOS, </a:t>
            </a:r>
            <a:r>
              <a:rPr lang="es-ES" altLang="es-MX" sz="800" dirty="0">
                <a:solidFill>
                  <a:schemeClr val="bg1"/>
                </a:solidFill>
                <a:latin typeface="Arial Narrow" pitchFamily="34" charset="0"/>
              </a:rPr>
              <a:t>QUE SE ENCUENTRAN DESCRITOS EN EL ANEXO ÚNICO DEL PRESENTE PEDIDO, EL CUAL FORMA PARTE INTEGRANTE DEL MISMO</a:t>
            </a:r>
            <a:r>
              <a:rPr lang="es-ES" altLang="es-MX" sz="800" dirty="0">
                <a:latin typeface="Arial Narrow" pitchFamily="34" charset="0"/>
              </a:rPr>
              <a:t>. </a:t>
            </a:r>
            <a:endParaRPr lang="es-MX" altLang="es-MX" sz="800" dirty="0">
              <a:latin typeface="Arial Narrow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es-MX" altLang="es-MX" sz="800" dirty="0" smtClean="0">
                <a:latin typeface="Arial Narrow" pitchFamily="34" charset="0"/>
              </a:rPr>
              <a:t>EL </a:t>
            </a:r>
            <a:r>
              <a:rPr lang="es-MX" altLang="es-MX" sz="800" dirty="0" smtClean="0">
                <a:solidFill>
                  <a:schemeClr val="bg1"/>
                </a:solidFill>
                <a:latin typeface="Arial Narrow" pitchFamily="34" charset="0"/>
              </a:rPr>
              <a:t>QFB. DAVID VILCHIS RUÍZ</a:t>
            </a:r>
            <a:r>
              <a:rPr lang="es-MX" altLang="es-MX" sz="800" dirty="0" smtClean="0">
                <a:latin typeface="Arial Narrow" pitchFamily="34" charset="0"/>
              </a:rPr>
              <a:t>, RESPONSABLE </a:t>
            </a:r>
            <a:r>
              <a:rPr lang="es-MX" altLang="es-MX" sz="800" dirty="0" smtClean="0">
                <a:solidFill>
                  <a:schemeClr val="bg1"/>
                </a:solidFill>
                <a:latin typeface="Arial Narrow" pitchFamily="34" charset="0"/>
              </a:rPr>
              <a:t>SANITARIO,</a:t>
            </a:r>
            <a:r>
              <a:rPr lang="es-MX" altLang="es-MX" sz="800" dirty="0" smtClean="0">
                <a:latin typeface="Arial Narrow" pitchFamily="34" charset="0"/>
              </a:rPr>
              <a:t> DEL </a:t>
            </a:r>
            <a:r>
              <a:rPr lang="es-MX" altLang="es-MX" sz="800" dirty="0">
                <a:latin typeface="Arial Narrow" pitchFamily="34" charset="0"/>
              </a:rPr>
              <a:t>HOSPITAL REGIONAL DE ALTA ESPECIALIDAD DE IXTAPALUCA, </a:t>
            </a:r>
            <a:r>
              <a:rPr lang="es-MX" altLang="es-MX" sz="800" dirty="0" smtClean="0">
                <a:latin typeface="Arial Narrow" pitchFamily="34" charset="0"/>
              </a:rPr>
              <a:t>SERÁ QUIÉN VIGILARA LA </a:t>
            </a:r>
            <a:r>
              <a:rPr lang="es-MX" altLang="es-MX" sz="800" dirty="0">
                <a:latin typeface="Arial Narrow" pitchFamily="34" charset="0"/>
              </a:rPr>
              <a:t>ADMINISTRACIÓN Y VERIFICACIÓN DEL PRESENTE PEDIDO, LO ANTERIOR, SIN PERJUICIO DE QUE DURANTE LA VIGENCIA DE ESTE INSTRUMENTO, SE REALICEN NUEVAS DESIGNACIONES PARA TALES EFECTOS, LAS CUALES SERÁN DEBIDA Y OPORTUNAMENTE NOTIFICADAS AL PROVEEDOR</a:t>
            </a:r>
            <a:r>
              <a:rPr lang="es-MX" altLang="es-MX" sz="800" dirty="0" smtClean="0">
                <a:latin typeface="Arial Narrow" pitchFamily="34" charset="0"/>
              </a:rPr>
              <a:t>.</a:t>
            </a:r>
          </a:p>
          <a:p>
            <a:pPr algn="just">
              <a:spcAft>
                <a:spcPts val="300"/>
              </a:spcAft>
            </a:pPr>
            <a:r>
              <a:rPr lang="es-MX" altLang="es-MX" sz="800" b="1" dirty="0" smtClean="0">
                <a:latin typeface="Arial Narrow" pitchFamily="34" charset="0"/>
              </a:rPr>
              <a:t>MONTO MÍNIMO </a:t>
            </a:r>
            <a:r>
              <a:rPr lang="es-MX" altLang="es-MX" sz="800" b="1" dirty="0">
                <a:latin typeface="Arial Narrow" pitchFamily="34" charset="0"/>
              </a:rPr>
              <a:t>TOTAL DEL PEDIDO </a:t>
            </a:r>
            <a:r>
              <a:rPr lang="es-MX" altLang="es-MX" sz="800" b="1" dirty="0" smtClean="0">
                <a:latin typeface="Arial Narrow" pitchFamily="34" charset="0"/>
              </a:rPr>
              <a:t>(</a:t>
            </a:r>
            <a:r>
              <a:rPr lang="es-MX" altLang="es-MX" sz="800" b="1" dirty="0" smtClean="0">
                <a:solidFill>
                  <a:schemeClr val="bg1"/>
                </a:solidFill>
                <a:latin typeface="Arial Narrow" pitchFamily="34" charset="0"/>
              </a:rPr>
              <a:t>OCHENTA Y SIETE MIL SETECIENTOS OCHENTA Y NUEVE PESOS 58</a:t>
            </a:r>
            <a:r>
              <a:rPr lang="es-MX" altLang="es-MX" sz="800" b="1" dirty="0" smtClean="0">
                <a:latin typeface="Arial Narrow" pitchFamily="34" charset="0"/>
              </a:rPr>
              <a:t>/100 </a:t>
            </a:r>
            <a:r>
              <a:rPr lang="es-MX" altLang="es-MX" sz="800" b="1" dirty="0">
                <a:latin typeface="Arial Narrow" pitchFamily="34" charset="0"/>
              </a:rPr>
              <a:t>M.N.) </a:t>
            </a:r>
          </a:p>
          <a:p>
            <a:pPr algn="just">
              <a:spcAft>
                <a:spcPts val="200"/>
              </a:spcAft>
            </a:pPr>
            <a:r>
              <a:rPr lang="es-MX" altLang="es-MX" sz="800" b="1" dirty="0" smtClean="0">
                <a:latin typeface="Arial Narrow" pitchFamily="34" charset="0"/>
              </a:rPr>
              <a:t>MONTO MÁXIMO TOTAL DEL PEDIDO (</a:t>
            </a:r>
            <a:r>
              <a:rPr lang="es-MX" altLang="es-MX" sz="800" b="1" dirty="0" smtClean="0">
                <a:solidFill>
                  <a:schemeClr val="bg1"/>
                </a:solidFill>
                <a:latin typeface="Arial Narrow" pitchFamily="34" charset="0"/>
              </a:rPr>
              <a:t>CIENTO TREINTA Y UN MIL SEISCIENTOS OCHENTA Y CUATRO PESOS 37</a:t>
            </a:r>
            <a:r>
              <a:rPr lang="es-MX" altLang="es-MX" sz="800" b="1" dirty="0" smtClean="0">
                <a:latin typeface="Arial Narrow" pitchFamily="34" charset="0"/>
              </a:rPr>
              <a:t>/100 M.N.) </a:t>
            </a:r>
            <a:endParaRPr lang="es-MX" altLang="es-MX" sz="800" b="1" dirty="0">
              <a:latin typeface="Arial Narrow" pitchFamily="34" charset="0"/>
            </a:endParaRPr>
          </a:p>
        </p:txBody>
      </p:sp>
      <p:sp>
        <p:nvSpPr>
          <p:cNvPr id="2088" name="Text Box 831"/>
          <p:cNvSpPr txBox="1">
            <a:spLocks noChangeArrowheads="1"/>
          </p:cNvSpPr>
          <p:nvPr/>
        </p:nvSpPr>
        <p:spPr bwMode="auto">
          <a:xfrm>
            <a:off x="1603375" y="895350"/>
            <a:ext cx="66833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altLang="es-MX" sz="600" b="1" dirty="0"/>
              <a:t>HOJA:</a:t>
            </a:r>
          </a:p>
          <a:p>
            <a:pPr eaLnBrk="1" hangingPunct="1"/>
            <a:endParaRPr lang="es-MX" altLang="es-MX" sz="300" dirty="0"/>
          </a:p>
          <a:p>
            <a:pPr algn="ctr" eaLnBrk="1" hangingPunct="1"/>
            <a:r>
              <a:rPr lang="es-MX" altLang="es-MX" sz="600" dirty="0"/>
              <a:t>1 DE 1</a:t>
            </a:r>
          </a:p>
          <a:p>
            <a:pPr algn="ctr" eaLnBrk="1" hangingPunct="1"/>
            <a:endParaRPr lang="es-ES" altLang="es-MX" sz="600" dirty="0"/>
          </a:p>
        </p:txBody>
      </p:sp>
      <p:sp>
        <p:nvSpPr>
          <p:cNvPr id="2089" name="Text Box 844"/>
          <p:cNvSpPr txBox="1">
            <a:spLocks noChangeArrowheads="1"/>
          </p:cNvSpPr>
          <p:nvPr/>
        </p:nvSpPr>
        <p:spPr bwMode="auto">
          <a:xfrm>
            <a:off x="1004887" y="695325"/>
            <a:ext cx="1330325" cy="16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104" tIns="35552" rIns="71104" bIns="35552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sz="600" b="1" dirty="0" smtClean="0"/>
              <a:t>CONTRATO-PEDIDO</a:t>
            </a:r>
            <a:endParaRPr lang="es-ES" altLang="es-MX" sz="600" b="1" dirty="0"/>
          </a:p>
        </p:txBody>
      </p:sp>
      <p:sp>
        <p:nvSpPr>
          <p:cNvPr id="2090" name="Line 845"/>
          <p:cNvSpPr>
            <a:spLocks noChangeShapeType="1"/>
          </p:cNvSpPr>
          <p:nvPr/>
        </p:nvSpPr>
        <p:spPr bwMode="auto">
          <a:xfrm>
            <a:off x="6886097" y="460122"/>
            <a:ext cx="2168525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endParaRPr lang="es-MX"/>
          </a:p>
        </p:txBody>
      </p:sp>
      <p:sp>
        <p:nvSpPr>
          <p:cNvPr id="2091" name="Text Box 889"/>
          <p:cNvSpPr txBox="1">
            <a:spLocks noChangeArrowheads="1"/>
          </p:cNvSpPr>
          <p:nvPr/>
        </p:nvSpPr>
        <p:spPr bwMode="auto">
          <a:xfrm>
            <a:off x="140877" y="1832265"/>
            <a:ext cx="2117725" cy="30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104" tIns="35552" rIns="71104" bIns="35552">
            <a:spAutoFit/>
          </a:bodyPr>
          <a:lstStyle>
            <a:lvl1pPr defTabSz="1122363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altLang="es-MX" sz="600" b="1" dirty="0"/>
              <a:t>SUFICIENCIA PRESUPUESTARIA: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altLang="es-MX" sz="600" b="1" dirty="0" smtClean="0">
                <a:solidFill>
                  <a:schemeClr val="bg1"/>
                </a:solidFill>
              </a:rPr>
              <a:t>2017-12-NBU-283</a:t>
            </a:r>
            <a:endParaRPr lang="es-MX" altLang="es-MX" sz="600" b="1" dirty="0">
              <a:solidFill>
                <a:schemeClr val="bg1"/>
              </a:solidFill>
            </a:endParaRPr>
          </a:p>
        </p:txBody>
      </p:sp>
      <p:sp>
        <p:nvSpPr>
          <p:cNvPr id="2109" name="5 CuadroTexto"/>
          <p:cNvSpPr txBox="1">
            <a:spLocks noChangeArrowheads="1"/>
          </p:cNvSpPr>
          <p:nvPr/>
        </p:nvSpPr>
        <p:spPr bwMode="auto">
          <a:xfrm>
            <a:off x="5448093" y="6327714"/>
            <a:ext cx="18227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LIC. JESÚS ANTONIO </a:t>
            </a:r>
            <a:r>
              <a:rPr lang="es-MX" altLang="es-MX" dirty="0" smtClean="0">
                <a:latin typeface="Arial Narrow" pitchFamily="34" charset="0"/>
              </a:rPr>
              <a:t>ALCARAZ GRANADOS</a:t>
            </a:r>
            <a:endParaRPr lang="es-MX" altLang="es-MX" dirty="0">
              <a:latin typeface="Arial Narrow" pitchFamily="34" charset="0"/>
            </a:endParaRPr>
          </a:p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SUBDIRECTOR DE RECURSOS MATERIALES</a:t>
            </a:r>
          </a:p>
        </p:txBody>
      </p:sp>
      <p:sp>
        <p:nvSpPr>
          <p:cNvPr id="2110" name="6 CuadroTexto"/>
          <p:cNvSpPr txBox="1">
            <a:spLocks noChangeArrowheads="1"/>
          </p:cNvSpPr>
          <p:nvPr/>
        </p:nvSpPr>
        <p:spPr bwMode="auto">
          <a:xfrm>
            <a:off x="7379023" y="6241450"/>
            <a:ext cx="176497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LIC. OCTAVIO OLIVARES HERNÁNDEZ</a:t>
            </a:r>
          </a:p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DIRECTOR DE ADMINISTRACIÓN </a:t>
            </a:r>
            <a:r>
              <a:rPr lang="es-MX" altLang="es-MX" dirty="0" smtClean="0">
                <a:latin typeface="Arial Narrow" pitchFamily="34" charset="0"/>
              </a:rPr>
              <a:t> Y </a:t>
            </a:r>
            <a:r>
              <a:rPr lang="es-MX" altLang="es-MX" dirty="0">
                <a:latin typeface="Arial Narrow" pitchFamily="34" charset="0"/>
              </a:rPr>
              <a:t>FINANZAS</a:t>
            </a:r>
          </a:p>
        </p:txBody>
      </p:sp>
      <p:sp>
        <p:nvSpPr>
          <p:cNvPr id="2111" name="1 Rectángulo"/>
          <p:cNvSpPr>
            <a:spLocks noChangeArrowheads="1"/>
          </p:cNvSpPr>
          <p:nvPr/>
        </p:nvSpPr>
        <p:spPr bwMode="auto">
          <a:xfrm>
            <a:off x="107950" y="5050131"/>
            <a:ext cx="1651583" cy="1566863"/>
          </a:xfrm>
          <a:prstGeom prst="rect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122363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 sz="900"/>
          </a:p>
        </p:txBody>
      </p:sp>
      <p:sp>
        <p:nvSpPr>
          <p:cNvPr id="2112" name="1 CuadroTexto"/>
          <p:cNvSpPr txBox="1">
            <a:spLocks noChangeArrowheads="1"/>
          </p:cNvSpPr>
          <p:nvPr/>
        </p:nvSpPr>
        <p:spPr bwMode="auto">
          <a:xfrm>
            <a:off x="5724128" y="5143198"/>
            <a:ext cx="1407244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POR EL ÁREA QUE REALIZA EL PROCEDIMIENTO</a:t>
            </a:r>
          </a:p>
        </p:txBody>
      </p:sp>
      <p:sp>
        <p:nvSpPr>
          <p:cNvPr id="2113" name="2 CuadroTexto"/>
          <p:cNvSpPr txBox="1">
            <a:spLocks noChangeArrowheads="1"/>
          </p:cNvSpPr>
          <p:nvPr/>
        </p:nvSpPr>
        <p:spPr bwMode="auto">
          <a:xfrm>
            <a:off x="7442988" y="5143198"/>
            <a:ext cx="15599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POR EL ÁREA QUE AUTORIZA EL PROCEDIMIENTO</a:t>
            </a:r>
          </a:p>
        </p:txBody>
      </p:sp>
      <p:pic>
        <p:nvPicPr>
          <p:cNvPr id="2118" name="Picture 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15888"/>
            <a:ext cx="979488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20" name="1 Rectángulo"/>
          <p:cNvSpPr>
            <a:spLocks noChangeArrowheads="1"/>
          </p:cNvSpPr>
          <p:nvPr/>
        </p:nvSpPr>
        <p:spPr bwMode="auto">
          <a:xfrm>
            <a:off x="1835696" y="5050131"/>
            <a:ext cx="1616812" cy="1585360"/>
          </a:xfrm>
          <a:prstGeom prst="rect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122363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 sz="900"/>
          </a:p>
        </p:txBody>
      </p:sp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5484879" y="5050132"/>
            <a:ext cx="1800200" cy="1620680"/>
          </a:xfrm>
          <a:prstGeom prst="rect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122363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 sz="900"/>
          </a:p>
        </p:txBody>
      </p:sp>
      <p:sp>
        <p:nvSpPr>
          <p:cNvPr id="2122" name="1 Rectángulo"/>
          <p:cNvSpPr>
            <a:spLocks noChangeArrowheads="1"/>
          </p:cNvSpPr>
          <p:nvPr/>
        </p:nvSpPr>
        <p:spPr bwMode="auto">
          <a:xfrm>
            <a:off x="7380312" y="5050132"/>
            <a:ext cx="1649388" cy="1629003"/>
          </a:xfrm>
          <a:prstGeom prst="rect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122363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 sz="900"/>
          </a:p>
        </p:txBody>
      </p:sp>
      <p:sp>
        <p:nvSpPr>
          <p:cNvPr id="2124" name="3 CuadroTexto"/>
          <p:cNvSpPr txBox="1">
            <a:spLocks noChangeArrowheads="1"/>
          </p:cNvSpPr>
          <p:nvPr/>
        </p:nvSpPr>
        <p:spPr bwMode="auto">
          <a:xfrm>
            <a:off x="1836642" y="5074363"/>
            <a:ext cx="1514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POR EL ÁREA </a:t>
            </a:r>
            <a:r>
              <a:rPr lang="es-MX" altLang="es-MX" dirty="0" smtClean="0">
                <a:latin typeface="Arial Narrow" pitchFamily="34" charset="0"/>
              </a:rPr>
              <a:t>REQUIRENTE</a:t>
            </a:r>
            <a:endParaRPr lang="es-MX" altLang="es-MX" dirty="0">
              <a:latin typeface="Arial Narrow" pitchFamily="34" charset="0"/>
            </a:endParaRPr>
          </a:p>
          <a:p>
            <a:pPr algn="ctr" eaLnBrk="1" hangingPunct="1"/>
            <a:r>
              <a:rPr lang="es-MX" altLang="es-MX" dirty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2125" name="2 Rectángulo"/>
          <p:cNvSpPr>
            <a:spLocks noChangeArrowheads="1"/>
          </p:cNvSpPr>
          <p:nvPr/>
        </p:nvSpPr>
        <p:spPr bwMode="auto">
          <a:xfrm>
            <a:off x="1797036" y="6314256"/>
            <a:ext cx="16871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MX" altLang="es-MX" dirty="0" smtClean="0">
                <a:latin typeface="Arial Narrow" pitchFamily="34" charset="0"/>
              </a:rPr>
              <a:t>DRA. ALMA ROSA SÁNCHEZ CONEJO</a:t>
            </a:r>
            <a:endParaRPr lang="es-MX" altLang="es-MX" dirty="0">
              <a:latin typeface="Arial Narrow" pitchFamily="34" charset="0"/>
            </a:endParaRPr>
          </a:p>
          <a:p>
            <a:pPr algn="ctr"/>
            <a:r>
              <a:rPr lang="es-MX" altLang="es-MX" dirty="0" smtClean="0">
                <a:latin typeface="Arial Narrow" pitchFamily="34" charset="0"/>
              </a:rPr>
              <a:t>DIRECTORA MÉDICA</a:t>
            </a:r>
            <a:endParaRPr lang="es-MX" altLang="es-MX" dirty="0">
              <a:latin typeface="Arial Narrow" pitchFamily="34" charset="0"/>
            </a:endParaRPr>
          </a:p>
        </p:txBody>
      </p:sp>
      <p:sp>
        <p:nvSpPr>
          <p:cNvPr id="66" name="1 Rectángulo"/>
          <p:cNvSpPr>
            <a:spLocks noChangeArrowheads="1"/>
          </p:cNvSpPr>
          <p:nvPr/>
        </p:nvSpPr>
        <p:spPr bwMode="auto">
          <a:xfrm>
            <a:off x="6372201" y="3003730"/>
            <a:ext cx="2719412" cy="1442858"/>
          </a:xfrm>
          <a:prstGeom prst="rect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122363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 sz="900"/>
          </a:p>
        </p:txBody>
      </p:sp>
      <p:sp>
        <p:nvSpPr>
          <p:cNvPr id="68" name="Text Box 919"/>
          <p:cNvSpPr txBox="1">
            <a:spLocks noChangeArrowheads="1"/>
          </p:cNvSpPr>
          <p:nvPr/>
        </p:nvSpPr>
        <p:spPr bwMode="auto">
          <a:xfrm>
            <a:off x="7099085" y="3021013"/>
            <a:ext cx="1939866" cy="210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104" tIns="35552" rIns="71104" bIns="35552">
            <a:spAutoFit/>
          </a:bodyPr>
          <a:lstStyle>
            <a:lvl1pPr defTabSz="1122363"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sz="900" b="1" dirty="0"/>
              <a:t>MONTO</a:t>
            </a:r>
            <a:endParaRPr lang="es-ES" sz="900" b="1" dirty="0"/>
          </a:p>
        </p:txBody>
      </p:sp>
      <p:sp>
        <p:nvSpPr>
          <p:cNvPr id="69" name="11 CuadroTexto"/>
          <p:cNvSpPr txBox="1">
            <a:spLocks noChangeArrowheads="1"/>
          </p:cNvSpPr>
          <p:nvPr/>
        </p:nvSpPr>
        <p:spPr bwMode="auto">
          <a:xfrm>
            <a:off x="6420195" y="3262312"/>
            <a:ext cx="652965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650" b="1" dirty="0"/>
              <a:t>CONCEPTO</a:t>
            </a:r>
          </a:p>
        </p:txBody>
      </p:sp>
      <p:sp>
        <p:nvSpPr>
          <p:cNvPr id="70" name="11 CuadroTexto"/>
          <p:cNvSpPr txBox="1">
            <a:spLocks noChangeArrowheads="1"/>
          </p:cNvSpPr>
          <p:nvPr/>
        </p:nvSpPr>
        <p:spPr bwMode="auto">
          <a:xfrm>
            <a:off x="7099084" y="3258426"/>
            <a:ext cx="100241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/>
              <a:t>MONTO MINIMO</a:t>
            </a:r>
            <a:endParaRPr lang="es-MX" b="1" dirty="0"/>
          </a:p>
        </p:txBody>
      </p:sp>
      <p:sp>
        <p:nvSpPr>
          <p:cNvPr id="72" name="Line 923"/>
          <p:cNvSpPr>
            <a:spLocks noChangeShapeType="1"/>
          </p:cNvSpPr>
          <p:nvPr/>
        </p:nvSpPr>
        <p:spPr bwMode="auto">
          <a:xfrm flipH="1">
            <a:off x="7092280" y="3021012"/>
            <a:ext cx="0" cy="1425576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7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3" name="Line 923"/>
          <p:cNvSpPr>
            <a:spLocks noChangeShapeType="1"/>
          </p:cNvSpPr>
          <p:nvPr/>
        </p:nvSpPr>
        <p:spPr bwMode="auto">
          <a:xfrm flipH="1" flipV="1">
            <a:off x="7099084" y="3231311"/>
            <a:ext cx="1974528" cy="12623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7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4" name="Line 923"/>
          <p:cNvSpPr>
            <a:spLocks noChangeShapeType="1"/>
          </p:cNvSpPr>
          <p:nvPr/>
        </p:nvSpPr>
        <p:spPr bwMode="auto">
          <a:xfrm flipH="1">
            <a:off x="6372200" y="3505313"/>
            <a:ext cx="2698774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7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5" name="Line 923"/>
          <p:cNvSpPr>
            <a:spLocks noChangeShapeType="1"/>
          </p:cNvSpPr>
          <p:nvPr/>
        </p:nvSpPr>
        <p:spPr bwMode="auto">
          <a:xfrm flipH="1">
            <a:off x="8084052" y="3209295"/>
            <a:ext cx="5557" cy="1230313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7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6" name="Line 923"/>
          <p:cNvSpPr>
            <a:spLocks noChangeShapeType="1"/>
          </p:cNvSpPr>
          <p:nvPr/>
        </p:nvSpPr>
        <p:spPr bwMode="auto">
          <a:xfrm flipV="1">
            <a:off x="6359491" y="3824450"/>
            <a:ext cx="2711483" cy="6979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7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7" name="Line 923"/>
          <p:cNvSpPr>
            <a:spLocks noChangeShapeType="1"/>
          </p:cNvSpPr>
          <p:nvPr/>
        </p:nvSpPr>
        <p:spPr bwMode="auto">
          <a:xfrm>
            <a:off x="6372201" y="4154911"/>
            <a:ext cx="2725969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104" tIns="35552" rIns="71104" bIns="35552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7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8" name="11 CuadroTexto"/>
          <p:cNvSpPr txBox="1">
            <a:spLocks noChangeArrowheads="1"/>
          </p:cNvSpPr>
          <p:nvPr/>
        </p:nvSpPr>
        <p:spPr bwMode="auto">
          <a:xfrm>
            <a:off x="8028242" y="3262312"/>
            <a:ext cx="104537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/>
              <a:t>MONTO MÁXIMO</a:t>
            </a:r>
            <a:endParaRPr lang="es-MX" b="1" dirty="0"/>
          </a:p>
        </p:txBody>
      </p:sp>
      <p:sp>
        <p:nvSpPr>
          <p:cNvPr id="79" name="11 CuadroTexto"/>
          <p:cNvSpPr txBox="1">
            <a:spLocks noChangeArrowheads="1"/>
          </p:cNvSpPr>
          <p:nvPr/>
        </p:nvSpPr>
        <p:spPr bwMode="auto">
          <a:xfrm>
            <a:off x="7130353" y="3554316"/>
            <a:ext cx="9219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>
                <a:solidFill>
                  <a:schemeClr val="bg1"/>
                </a:solidFill>
              </a:rPr>
              <a:t>$87,789.58</a:t>
            </a:r>
          </a:p>
          <a:p>
            <a:pPr algn="ctr" eaLnBrk="1" hangingPunct="1"/>
            <a:endParaRPr lang="es-MX" b="1" dirty="0"/>
          </a:p>
        </p:txBody>
      </p:sp>
      <p:sp>
        <p:nvSpPr>
          <p:cNvPr id="80" name="11 CuadroTexto"/>
          <p:cNvSpPr txBox="1">
            <a:spLocks noChangeArrowheads="1"/>
          </p:cNvSpPr>
          <p:nvPr/>
        </p:nvSpPr>
        <p:spPr bwMode="auto">
          <a:xfrm>
            <a:off x="8064393" y="3560556"/>
            <a:ext cx="99627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>
                <a:solidFill>
                  <a:schemeClr val="bg1"/>
                </a:solidFill>
              </a:rPr>
              <a:t>$131,684.37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1" name="11 CuadroTexto"/>
          <p:cNvSpPr txBox="1">
            <a:spLocks noChangeArrowheads="1"/>
          </p:cNvSpPr>
          <p:nvPr/>
        </p:nvSpPr>
        <p:spPr bwMode="auto">
          <a:xfrm>
            <a:off x="7099408" y="3856897"/>
            <a:ext cx="95945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>
                <a:solidFill>
                  <a:schemeClr val="bg1"/>
                </a:solidFill>
              </a:rPr>
              <a:t>TASA 0%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2" name="11 CuadroTexto"/>
          <p:cNvSpPr txBox="1">
            <a:spLocks noChangeArrowheads="1"/>
          </p:cNvSpPr>
          <p:nvPr/>
        </p:nvSpPr>
        <p:spPr bwMode="auto">
          <a:xfrm>
            <a:off x="8074208" y="3862093"/>
            <a:ext cx="98041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>
                <a:solidFill>
                  <a:schemeClr val="bg1"/>
                </a:solidFill>
              </a:rPr>
              <a:t>TASA 0%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3" name="11 CuadroTexto"/>
          <p:cNvSpPr txBox="1">
            <a:spLocks noChangeArrowheads="1"/>
          </p:cNvSpPr>
          <p:nvPr/>
        </p:nvSpPr>
        <p:spPr bwMode="auto">
          <a:xfrm>
            <a:off x="7056126" y="4193774"/>
            <a:ext cx="104537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>
                <a:solidFill>
                  <a:schemeClr val="bg1"/>
                </a:solidFill>
              </a:rPr>
              <a:t>$87,789.58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4" name="11 CuadroTexto"/>
          <p:cNvSpPr txBox="1">
            <a:spLocks noChangeArrowheads="1"/>
          </p:cNvSpPr>
          <p:nvPr/>
        </p:nvSpPr>
        <p:spPr bwMode="auto">
          <a:xfrm>
            <a:off x="8051451" y="4193773"/>
            <a:ext cx="102216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>
                <a:solidFill>
                  <a:schemeClr val="bg1"/>
                </a:solidFill>
              </a:rPr>
              <a:t>$131,684.37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5" name="11 CuadroTexto"/>
          <p:cNvSpPr txBox="1">
            <a:spLocks noChangeArrowheads="1"/>
          </p:cNvSpPr>
          <p:nvPr/>
        </p:nvSpPr>
        <p:spPr bwMode="auto">
          <a:xfrm>
            <a:off x="6360699" y="3543146"/>
            <a:ext cx="6880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/>
              <a:t>MONTO SIN I.V.A.</a:t>
            </a:r>
            <a:endParaRPr lang="es-MX" b="1" dirty="0"/>
          </a:p>
        </p:txBody>
      </p:sp>
      <p:sp>
        <p:nvSpPr>
          <p:cNvPr id="86" name="11 CuadroTexto"/>
          <p:cNvSpPr txBox="1">
            <a:spLocks noChangeArrowheads="1"/>
          </p:cNvSpPr>
          <p:nvPr/>
        </p:nvSpPr>
        <p:spPr bwMode="auto">
          <a:xfrm>
            <a:off x="6380407" y="3875328"/>
            <a:ext cx="68803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/>
              <a:t>I.V.A.</a:t>
            </a:r>
            <a:endParaRPr lang="es-MX" b="1" dirty="0"/>
          </a:p>
        </p:txBody>
      </p:sp>
      <p:sp>
        <p:nvSpPr>
          <p:cNvPr id="87" name="11 CuadroTexto"/>
          <p:cNvSpPr txBox="1">
            <a:spLocks noChangeArrowheads="1"/>
          </p:cNvSpPr>
          <p:nvPr/>
        </p:nvSpPr>
        <p:spPr bwMode="auto">
          <a:xfrm>
            <a:off x="6384979" y="4140306"/>
            <a:ext cx="6788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b="1" dirty="0" smtClean="0"/>
              <a:t>MONTO TOTAL</a:t>
            </a:r>
            <a:endParaRPr lang="es-MX" sz="600" b="1" dirty="0"/>
          </a:p>
        </p:txBody>
      </p:sp>
      <p:sp>
        <p:nvSpPr>
          <p:cNvPr id="88" name="1 Rectángulo"/>
          <p:cNvSpPr>
            <a:spLocks noChangeArrowheads="1"/>
          </p:cNvSpPr>
          <p:nvPr/>
        </p:nvSpPr>
        <p:spPr bwMode="auto">
          <a:xfrm>
            <a:off x="3607462" y="5050131"/>
            <a:ext cx="1756625" cy="1622589"/>
          </a:xfrm>
          <a:prstGeom prst="rect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122363"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22363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22363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22363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MX" altLang="es-MX" sz="900"/>
          </a:p>
        </p:txBody>
      </p:sp>
      <p:sp>
        <p:nvSpPr>
          <p:cNvPr id="89" name="3 CuadroTexto"/>
          <p:cNvSpPr txBox="1">
            <a:spLocks noChangeArrowheads="1"/>
          </p:cNvSpPr>
          <p:nvPr/>
        </p:nvSpPr>
        <p:spPr bwMode="auto">
          <a:xfrm>
            <a:off x="3728292" y="5089436"/>
            <a:ext cx="15149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POR EL ÁREA </a:t>
            </a:r>
            <a:r>
              <a:rPr lang="es-MX" altLang="es-MX" dirty="0" smtClean="0">
                <a:latin typeface="Arial Narrow" pitchFamily="34" charset="0"/>
              </a:rPr>
              <a:t>TÉCNICA Y ADMINISTRADOR DEL CONTRATO </a:t>
            </a:r>
            <a:endParaRPr lang="es-MX" altLang="es-MX" dirty="0">
              <a:latin typeface="Arial Narrow" pitchFamily="34" charset="0"/>
            </a:endParaRPr>
          </a:p>
        </p:txBody>
      </p:sp>
      <p:sp>
        <p:nvSpPr>
          <p:cNvPr id="90" name="2 Rectángulo"/>
          <p:cNvSpPr>
            <a:spLocks noChangeArrowheads="1"/>
          </p:cNvSpPr>
          <p:nvPr/>
        </p:nvSpPr>
        <p:spPr bwMode="auto">
          <a:xfrm>
            <a:off x="3642217" y="6327714"/>
            <a:ext cx="16871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MX" altLang="es-MX" dirty="0">
                <a:solidFill>
                  <a:schemeClr val="bg1"/>
                </a:solidFill>
                <a:latin typeface="Arial Narrow" pitchFamily="34" charset="0"/>
              </a:rPr>
              <a:t>QFB. DAVID VILCHIS RUÍZ, </a:t>
            </a:r>
            <a:endParaRPr lang="es-MX" altLang="es-MX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es-MX" altLang="es-MX" dirty="0" smtClean="0">
                <a:solidFill>
                  <a:schemeClr val="bg1"/>
                </a:solidFill>
                <a:latin typeface="Arial Narrow" pitchFamily="34" charset="0"/>
              </a:rPr>
              <a:t>RESPONSABLE </a:t>
            </a:r>
            <a:r>
              <a:rPr lang="es-MX" altLang="es-MX" dirty="0">
                <a:solidFill>
                  <a:schemeClr val="bg1"/>
                </a:solidFill>
                <a:latin typeface="Arial Narrow" pitchFamily="34" charset="0"/>
              </a:rPr>
              <a:t>SANITARIO</a:t>
            </a:r>
          </a:p>
        </p:txBody>
      </p:sp>
      <p:sp>
        <p:nvSpPr>
          <p:cNvPr id="91" name="1 CuadroTexto"/>
          <p:cNvSpPr txBox="1">
            <a:spLocks noChangeArrowheads="1"/>
          </p:cNvSpPr>
          <p:nvPr/>
        </p:nvSpPr>
        <p:spPr bwMode="auto">
          <a:xfrm>
            <a:off x="109786" y="5139736"/>
            <a:ext cx="1730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POR EL “PROVEEDOR</a:t>
            </a:r>
            <a:r>
              <a:rPr lang="es-MX" altLang="es-MX" b="1" dirty="0"/>
              <a:t>”</a:t>
            </a:r>
          </a:p>
          <a:p>
            <a:pPr algn="ctr" eaLnBrk="1" hangingPunct="1"/>
            <a:r>
              <a:rPr lang="es-MX" altLang="es-MX" dirty="0">
                <a:solidFill>
                  <a:schemeClr val="bg1"/>
                </a:solidFill>
                <a:latin typeface="Arial Narrow" pitchFamily="34" charset="0"/>
              </a:rPr>
              <a:t>FARMACÉUTICOS  MAYPO S.A. DE C.V</a:t>
            </a:r>
            <a:r>
              <a:rPr lang="es-MX" altLang="es-MX" dirty="0">
                <a:latin typeface="Arial Narrow" pitchFamily="34" charset="0"/>
              </a:rPr>
              <a:t>.</a:t>
            </a:r>
            <a:endParaRPr lang="es-MX" altLang="es-MX" b="1" dirty="0"/>
          </a:p>
        </p:txBody>
      </p:sp>
      <p:sp>
        <p:nvSpPr>
          <p:cNvPr id="92" name="2 CuadroTexto"/>
          <p:cNvSpPr txBox="1">
            <a:spLocks noChangeArrowheads="1"/>
          </p:cNvSpPr>
          <p:nvPr/>
        </p:nvSpPr>
        <p:spPr bwMode="auto">
          <a:xfrm>
            <a:off x="51048" y="6295211"/>
            <a:ext cx="1847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7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7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7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7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C. </a:t>
            </a:r>
            <a:r>
              <a:rPr lang="es-MX" altLang="es-MX" dirty="0">
                <a:solidFill>
                  <a:schemeClr val="bg1"/>
                </a:solidFill>
                <a:latin typeface="Arial Narrow" pitchFamily="34" charset="0"/>
              </a:rPr>
              <a:t>JOSÉ CARLOS ARREOLA LÓPEZ</a:t>
            </a:r>
          </a:p>
          <a:p>
            <a:pPr algn="ctr" eaLnBrk="1" hangingPunct="1"/>
            <a:r>
              <a:rPr lang="es-MX" altLang="es-MX" dirty="0">
                <a:latin typeface="Arial Narrow" pitchFamily="34" charset="0"/>
              </a:rPr>
              <a:t>REPRESENTANTE LEGAL.</a:t>
            </a:r>
          </a:p>
        </p:txBody>
      </p:sp>
    </p:spTree>
    <p:extLst>
      <p:ext uri="{BB962C8B-B14F-4D97-AF65-F5344CB8AC3E}">
        <p14:creationId xmlns:p14="http://schemas.microsoft.com/office/powerpoint/2010/main" val="23512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 eaLnBrk="1" hangingPunct="1">
          <a:defRPr sz="5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4127</TotalTime>
  <Words>566</Words>
  <Application>Microsoft Office PowerPoint</Application>
  <PresentationFormat>Presentación en pantalla (4:3)</PresentationFormat>
  <Paragraphs>76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HRAEI</dc:creator>
  <cp:lastModifiedBy>CCINSHAE</cp:lastModifiedBy>
  <cp:revision>115</cp:revision>
  <cp:lastPrinted>2015-11-10T23:18:27Z</cp:lastPrinted>
  <dcterms:created xsi:type="dcterms:W3CDTF">2014-04-01T19:35:22Z</dcterms:created>
  <dcterms:modified xsi:type="dcterms:W3CDTF">2017-07-21T18:09:26Z</dcterms:modified>
</cp:coreProperties>
</file>